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12192000"/>
  <p:notesSz cx="6858000" cy="9144000"/>
  <p:embeddedFontLst>
    <p:embeddedFont>
      <p:font typeface="Lora"/>
      <p:regular r:id="rId34"/>
      <p:bold r:id="rId35"/>
      <p:italic r:id="rId36"/>
      <p:boldItalic r:id="rId37"/>
    </p:embeddedFont>
    <p:embeddedFont>
      <p:font typeface="Quattrocento Sans"/>
      <p:regular r:id="rId38"/>
      <p:bold r:id="rId39"/>
      <p:italic r:id="rId40"/>
      <p:boldItalic r:id="rId41"/>
    </p:embeddedFont>
    <p:embeddedFont>
      <p:font typeface="Roboto Light"/>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6" roundtripDataSignature="AMtx7mjiRkC+TYtbyMW4BTFsbkPAgs7B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QuattrocentoSans-italic.fntdata"/><Relationship Id="rId20" Type="http://schemas.openxmlformats.org/officeDocument/2006/relationships/slide" Target="slides/slide15.xml"/><Relationship Id="rId42" Type="http://schemas.openxmlformats.org/officeDocument/2006/relationships/font" Target="fonts/RobotoLight-regular.fntdata"/><Relationship Id="rId41" Type="http://schemas.openxmlformats.org/officeDocument/2006/relationships/font" Target="fonts/QuattrocentoSans-boldItalic.fntdata"/><Relationship Id="rId22" Type="http://schemas.openxmlformats.org/officeDocument/2006/relationships/slide" Target="slides/slide17.xml"/><Relationship Id="rId44" Type="http://schemas.openxmlformats.org/officeDocument/2006/relationships/font" Target="fonts/RobotoLight-italic.fntdata"/><Relationship Id="rId21" Type="http://schemas.openxmlformats.org/officeDocument/2006/relationships/slide" Target="slides/slide16.xml"/><Relationship Id="rId43" Type="http://schemas.openxmlformats.org/officeDocument/2006/relationships/font" Target="fonts/RobotoLight-bold.fntdata"/><Relationship Id="rId24" Type="http://schemas.openxmlformats.org/officeDocument/2006/relationships/slide" Target="slides/slide19.xml"/><Relationship Id="rId46" Type="http://customschemas.google.com/relationships/presentationmetadata" Target="metadata"/><Relationship Id="rId23" Type="http://schemas.openxmlformats.org/officeDocument/2006/relationships/slide" Target="slides/slide18.xml"/><Relationship Id="rId45" Type="http://schemas.openxmlformats.org/officeDocument/2006/relationships/font" Target="fonts/RobotoLight-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Lora-bold.fntdata"/><Relationship Id="rId12" Type="http://schemas.openxmlformats.org/officeDocument/2006/relationships/slide" Target="slides/slide7.xml"/><Relationship Id="rId34" Type="http://schemas.openxmlformats.org/officeDocument/2006/relationships/font" Target="fonts/Lora-regular.fntdata"/><Relationship Id="rId15" Type="http://schemas.openxmlformats.org/officeDocument/2006/relationships/slide" Target="slides/slide10.xml"/><Relationship Id="rId37" Type="http://schemas.openxmlformats.org/officeDocument/2006/relationships/font" Target="fonts/Lora-boldItalic.fntdata"/><Relationship Id="rId14" Type="http://schemas.openxmlformats.org/officeDocument/2006/relationships/slide" Target="slides/slide9.xml"/><Relationship Id="rId36" Type="http://schemas.openxmlformats.org/officeDocument/2006/relationships/font" Target="fonts/Lora-italic.fntdata"/><Relationship Id="rId17" Type="http://schemas.openxmlformats.org/officeDocument/2006/relationships/slide" Target="slides/slide12.xml"/><Relationship Id="rId39" Type="http://schemas.openxmlformats.org/officeDocument/2006/relationships/font" Target="fonts/QuattrocentoSans-bold.fntdata"/><Relationship Id="rId16" Type="http://schemas.openxmlformats.org/officeDocument/2006/relationships/slide" Target="slides/slide11.xml"/><Relationship Id="rId38" Type="http://schemas.openxmlformats.org/officeDocument/2006/relationships/font" Target="fonts/QuattrocentoSans-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3" name="Google Shape;32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 name="Google Shape;37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4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40"/>
          <p:cNvSpPr/>
          <p:nvPr>
            <p:ph idx="2" type="pic"/>
          </p:nvPr>
        </p:nvSpPr>
        <p:spPr>
          <a:xfrm>
            <a:off x="5183188" y="987425"/>
            <a:ext cx="6172200" cy="4873625"/>
          </a:xfrm>
          <a:prstGeom prst="rect">
            <a:avLst/>
          </a:prstGeom>
          <a:noFill/>
          <a:ln>
            <a:noFill/>
          </a:ln>
        </p:spPr>
      </p:sp>
      <p:sp>
        <p:nvSpPr>
          <p:cNvPr id="88" name="Google Shape;88;p4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4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41"/>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4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4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31"/>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3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32"/>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3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3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3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34"/>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3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3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5"/>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6"/>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6"/>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7"/>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7"/>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7"/>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7"/>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7"/>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5</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a:t>
            </a:r>
            <a:r>
              <a:rPr b="0" i="0" lang="en-IN" sz="1800" u="none" cap="none" strike="noStrike">
                <a:solidFill>
                  <a:srgbClr val="262626"/>
                </a:solidFill>
                <a:latin typeface="Roboto Light"/>
                <a:ea typeface="Roboto Light"/>
                <a:cs typeface="Roboto Light"/>
                <a:sym typeface="Roboto Light"/>
              </a:rPr>
              <a:t> Pivot Table</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7" name="Google Shape;197;p10"/>
          <p:cNvSpPr txBox="1"/>
          <p:nvPr>
            <p:ph type="title"/>
          </p:nvPr>
        </p:nvSpPr>
        <p:spPr>
          <a:xfrm flipH="1">
            <a:off x="155575" y="655718"/>
            <a:ext cx="273789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 Fields</a:t>
            </a:r>
            <a:endParaRPr b="1" i="1" sz="4400">
              <a:latin typeface="Quattrocento Sans"/>
              <a:ea typeface="Quattrocento Sans"/>
              <a:cs typeface="Quattrocento Sans"/>
              <a:sym typeface="Quattrocento Sans"/>
            </a:endParaRPr>
          </a:p>
        </p:txBody>
      </p:sp>
      <p:sp>
        <p:nvSpPr>
          <p:cNvPr descr="Image result for vectors" id="198" name="Google Shape;198;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0" name="Google Shape;200;p10"/>
          <p:cNvSpPr txBox="1"/>
          <p:nvPr/>
        </p:nvSpPr>
        <p:spPr>
          <a:xfrm>
            <a:off x="155575" y="1604650"/>
            <a:ext cx="8059277" cy="143116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Let's take a look at the fields pane at this point. You can see Colour is a Row field, and Sales is a Value field:</a:t>
            </a:r>
            <a:endParaRPr/>
          </a:p>
          <a:p>
            <a:pPr indent="0" lvl="0" marL="9144" marR="0" rtl="0" algn="l">
              <a:spcBef>
                <a:spcPts val="1839"/>
              </a:spcBef>
              <a:spcAft>
                <a:spcPts val="0"/>
              </a:spcAft>
              <a:buNone/>
            </a:pPr>
            <a:r>
              <a:t/>
            </a:r>
            <a:endParaRPr i="1" sz="2400">
              <a:solidFill>
                <a:schemeClr val="dk1"/>
              </a:solidFill>
              <a:latin typeface="Quattrocento Sans"/>
              <a:ea typeface="Quattrocento Sans"/>
              <a:cs typeface="Quattrocento Sans"/>
              <a:sym typeface="Quattrocento Sans"/>
            </a:endParaRPr>
          </a:p>
        </p:txBody>
      </p:sp>
      <p:pic>
        <p:nvPicPr>
          <p:cNvPr descr="Pivot table fields pane - sales by color" id="201" name="Google Shape;201;p10"/>
          <p:cNvPicPr preferRelativeResize="0"/>
          <p:nvPr/>
        </p:nvPicPr>
        <p:blipFill rotWithShape="1">
          <a:blip r:embed="rId3">
            <a:alphaModFix/>
          </a:blip>
          <a:srcRect b="0" l="0" r="0" t="0"/>
          <a:stretch/>
        </p:blipFill>
        <p:spPr>
          <a:xfrm>
            <a:off x="8474331" y="936521"/>
            <a:ext cx="3334212" cy="5695451"/>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7" name="Google Shape;207;p11"/>
          <p:cNvSpPr txBox="1"/>
          <p:nvPr>
            <p:ph type="title"/>
          </p:nvPr>
        </p:nvSpPr>
        <p:spPr>
          <a:xfrm flipH="1">
            <a:off x="155575" y="655718"/>
            <a:ext cx="520841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Number Formatting</a:t>
            </a:r>
            <a:endParaRPr b="1" i="1" sz="4400">
              <a:latin typeface="Quattrocento Sans"/>
              <a:ea typeface="Quattrocento Sans"/>
              <a:cs typeface="Quattrocento Sans"/>
              <a:sym typeface="Quattrocento Sans"/>
            </a:endParaRPr>
          </a:p>
        </p:txBody>
      </p:sp>
      <p:sp>
        <p:nvSpPr>
          <p:cNvPr descr="Image result for vectors" id="208" name="Google Shape;208;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 name="Google Shape;209;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10" name="Google Shape;210;p11"/>
          <p:cNvSpPr txBox="1"/>
          <p:nvPr/>
        </p:nvSpPr>
        <p:spPr>
          <a:xfrm>
            <a:off x="155576" y="1604650"/>
            <a:ext cx="6599186" cy="313932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Pivot Tables can apply and maintain number formatting automatically to numeric fields. This is a big time-saver when data changes frequently.</a:t>
            </a:r>
            <a:endParaRPr/>
          </a:p>
          <a:p>
            <a:pPr indent="0" lvl="0" marL="9144" marR="0" rtl="0" algn="l">
              <a:spcBef>
                <a:spcPts val="1839"/>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1. Right-click any Sales number and choose Number Format:</a:t>
            </a:r>
            <a:endParaRPr/>
          </a:p>
        </p:txBody>
      </p:sp>
      <p:pic>
        <p:nvPicPr>
          <p:cNvPr descr="Right-click and select Number Format" id="211" name="Google Shape;211;p11"/>
          <p:cNvPicPr preferRelativeResize="0"/>
          <p:nvPr/>
        </p:nvPicPr>
        <p:blipFill rotWithShape="1">
          <a:blip r:embed="rId3">
            <a:alphaModFix/>
          </a:blip>
          <a:srcRect b="0" l="0" r="0" t="0"/>
          <a:stretch/>
        </p:blipFill>
        <p:spPr>
          <a:xfrm>
            <a:off x="6983584" y="994942"/>
            <a:ext cx="5208416" cy="5649340"/>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7" name="Google Shape;217;p12"/>
          <p:cNvSpPr txBox="1"/>
          <p:nvPr>
            <p:ph type="title"/>
          </p:nvPr>
        </p:nvSpPr>
        <p:spPr>
          <a:xfrm flipH="1">
            <a:off x="155575" y="655718"/>
            <a:ext cx="520841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Number Formatting</a:t>
            </a:r>
            <a:endParaRPr b="1" i="1" sz="4400">
              <a:latin typeface="Quattrocento Sans"/>
              <a:ea typeface="Quattrocento Sans"/>
              <a:cs typeface="Quattrocento Sans"/>
              <a:sym typeface="Quattrocento Sans"/>
            </a:endParaRPr>
          </a:p>
        </p:txBody>
      </p:sp>
      <p:sp>
        <p:nvSpPr>
          <p:cNvPr descr="Image result for vectors" id="218" name="Google Shape;218;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0" name="Google Shape;220;p12"/>
          <p:cNvSpPr txBox="1"/>
          <p:nvPr/>
        </p:nvSpPr>
        <p:spPr>
          <a:xfrm>
            <a:off x="155576" y="1829547"/>
            <a:ext cx="5208415" cy="830997"/>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2. Apply Currency formatting with zero decimal places, the click OK:</a:t>
            </a:r>
            <a:endParaRPr/>
          </a:p>
        </p:txBody>
      </p:sp>
      <p:pic>
        <p:nvPicPr>
          <p:cNvPr id="221" name="Google Shape;221;p12"/>
          <p:cNvPicPr preferRelativeResize="0"/>
          <p:nvPr/>
        </p:nvPicPr>
        <p:blipFill rotWithShape="1">
          <a:blip r:embed="rId3">
            <a:alphaModFix/>
          </a:blip>
          <a:srcRect b="0" l="0" r="0" t="0"/>
          <a:stretch/>
        </p:blipFill>
        <p:spPr>
          <a:xfrm>
            <a:off x="5773685" y="1138237"/>
            <a:ext cx="6025023" cy="5509574"/>
          </a:xfrm>
          <a:prstGeom prst="rect">
            <a:avLst/>
          </a:prstGeom>
          <a:noFill/>
          <a:ln>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7" name="Google Shape;227;p13"/>
          <p:cNvSpPr txBox="1"/>
          <p:nvPr>
            <p:ph type="title"/>
          </p:nvPr>
        </p:nvSpPr>
        <p:spPr>
          <a:xfrm flipH="1">
            <a:off x="155575" y="655718"/>
            <a:ext cx="416570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Sorting by value</a:t>
            </a:r>
            <a:endParaRPr b="1" i="1" sz="4400">
              <a:latin typeface="Quattrocento Sans"/>
              <a:ea typeface="Quattrocento Sans"/>
              <a:cs typeface="Quattrocento Sans"/>
              <a:sym typeface="Quattrocento Sans"/>
            </a:endParaRPr>
          </a:p>
        </p:txBody>
      </p:sp>
      <p:sp>
        <p:nvSpPr>
          <p:cNvPr descr="Image result for vectors" id="228" name="Google Shape;228;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9" name="Google Shape;229;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0" name="Google Shape;230;p13"/>
          <p:cNvSpPr txBox="1"/>
          <p:nvPr/>
        </p:nvSpPr>
        <p:spPr>
          <a:xfrm>
            <a:off x="155577" y="1829547"/>
            <a:ext cx="3900230" cy="3647152"/>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1. Right-click any Sales value and choose Sort &gt; Largest to Smallest.</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Excel now lists top-selling colours first. This sort order will be maintained when data changes, or when the pivot table is reconfigured. </a:t>
            </a:r>
            <a:endParaRPr/>
          </a:p>
        </p:txBody>
      </p:sp>
      <p:pic>
        <p:nvPicPr>
          <p:cNvPr id="231" name="Google Shape;231;p13"/>
          <p:cNvPicPr preferRelativeResize="0"/>
          <p:nvPr/>
        </p:nvPicPr>
        <p:blipFill rotWithShape="1">
          <a:blip r:embed="rId3">
            <a:alphaModFix/>
          </a:blip>
          <a:srcRect b="0" l="0" r="0" t="0"/>
          <a:stretch/>
        </p:blipFill>
        <p:spPr>
          <a:xfrm>
            <a:off x="4811200" y="1334168"/>
            <a:ext cx="7090748" cy="5241566"/>
          </a:xfrm>
          <a:prstGeom prst="rect">
            <a:avLst/>
          </a:prstGeom>
          <a:noFill/>
          <a:ln>
            <a:noFill/>
          </a:ln>
        </p:spPr>
      </p:pic>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7" name="Google Shape;237;p14"/>
          <p:cNvSpPr txBox="1"/>
          <p:nvPr>
            <p:ph type="title"/>
          </p:nvPr>
        </p:nvSpPr>
        <p:spPr>
          <a:xfrm flipH="1">
            <a:off x="155575" y="655718"/>
            <a:ext cx="416570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Sorting by value</a:t>
            </a:r>
            <a:endParaRPr b="1" i="1" sz="4400">
              <a:latin typeface="Quattrocento Sans"/>
              <a:ea typeface="Quattrocento Sans"/>
              <a:cs typeface="Quattrocento Sans"/>
              <a:sym typeface="Quattrocento Sans"/>
            </a:endParaRPr>
          </a:p>
        </p:txBody>
      </p:sp>
      <p:sp>
        <p:nvSpPr>
          <p:cNvPr descr="Image result for vectors" id="238" name="Google Shape;238;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9" name="Google Shape;239;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0" name="Google Shape;240;p14"/>
          <p:cNvSpPr txBox="1"/>
          <p:nvPr/>
        </p:nvSpPr>
        <p:spPr>
          <a:xfrm>
            <a:off x="155577" y="1829547"/>
            <a:ext cx="3900230" cy="2308324"/>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Excel now lists top-selling colours first. This sort order will be maintained when data changes, or when the pivot table is reconfigured. </a:t>
            </a:r>
            <a:endParaRPr/>
          </a:p>
        </p:txBody>
      </p:sp>
      <p:pic>
        <p:nvPicPr>
          <p:cNvPr id="241" name="Google Shape;241;p14"/>
          <p:cNvPicPr preferRelativeResize="0"/>
          <p:nvPr/>
        </p:nvPicPr>
        <p:blipFill rotWithShape="1">
          <a:blip r:embed="rId3">
            <a:alphaModFix/>
          </a:blip>
          <a:srcRect b="0" l="0" r="0" t="0"/>
          <a:stretch/>
        </p:blipFill>
        <p:spPr>
          <a:xfrm>
            <a:off x="4306377" y="1671023"/>
            <a:ext cx="7659636" cy="4331731"/>
          </a:xfrm>
          <a:prstGeom prst="rect">
            <a:avLst/>
          </a:prstGeom>
          <a:noFill/>
          <a:ln>
            <a:noFill/>
          </a:ln>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7" name="Google Shape;247;p15"/>
          <p:cNvSpPr txBox="1"/>
          <p:nvPr>
            <p:ph type="title"/>
          </p:nvPr>
        </p:nvSpPr>
        <p:spPr>
          <a:xfrm flipH="1">
            <a:off x="155575" y="655718"/>
            <a:ext cx="35153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Refresh Data</a:t>
            </a:r>
            <a:endParaRPr b="1" i="1" sz="4400">
              <a:latin typeface="Quattrocento Sans"/>
              <a:ea typeface="Quattrocento Sans"/>
              <a:cs typeface="Quattrocento Sans"/>
              <a:sym typeface="Quattrocento Sans"/>
            </a:endParaRPr>
          </a:p>
        </p:txBody>
      </p:sp>
      <p:sp>
        <p:nvSpPr>
          <p:cNvPr descr="Image result for vectors" id="248" name="Google Shape;248;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9" name="Google Shape;249;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0" name="Google Shape;250;p15"/>
          <p:cNvSpPr txBox="1"/>
          <p:nvPr/>
        </p:nvSpPr>
        <p:spPr>
          <a:xfrm>
            <a:off x="155577" y="1671023"/>
            <a:ext cx="3900230" cy="4801314"/>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Pivot table data needs to be "refreshed" in order to bring in updates. To reinforce how this works, we'll make a big change to the source data and watch it flow into the pivot table.</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1. Select cell F5 and change $11.00 to $2000.</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2. Right-click anywhere in the pivot table and select "Refresh".</a:t>
            </a:r>
            <a:endParaRPr/>
          </a:p>
        </p:txBody>
      </p:sp>
      <p:pic>
        <p:nvPicPr>
          <p:cNvPr id="251" name="Google Shape;251;p15"/>
          <p:cNvPicPr preferRelativeResize="0"/>
          <p:nvPr/>
        </p:nvPicPr>
        <p:blipFill rotWithShape="1">
          <a:blip r:embed="rId3">
            <a:alphaModFix/>
          </a:blip>
          <a:srcRect b="0" l="0" r="0" t="0"/>
          <a:stretch/>
        </p:blipFill>
        <p:spPr>
          <a:xfrm>
            <a:off x="4145885" y="1671023"/>
            <a:ext cx="7980616" cy="4843244"/>
          </a:xfrm>
          <a:prstGeom prst="rect">
            <a:avLst/>
          </a:prstGeom>
          <a:noFill/>
          <a:ln>
            <a:noFill/>
          </a:ln>
        </p:spPr>
      </p:pic>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7" name="Google Shape;257;p16"/>
          <p:cNvSpPr txBox="1"/>
          <p:nvPr>
            <p:ph type="title"/>
          </p:nvPr>
        </p:nvSpPr>
        <p:spPr>
          <a:xfrm flipH="1">
            <a:off x="155575" y="655718"/>
            <a:ext cx="35153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Refresh Data</a:t>
            </a:r>
            <a:endParaRPr b="1" i="1" sz="4400">
              <a:latin typeface="Quattrocento Sans"/>
              <a:ea typeface="Quattrocento Sans"/>
              <a:cs typeface="Quattrocento Sans"/>
              <a:sym typeface="Quattrocento Sans"/>
            </a:endParaRPr>
          </a:p>
        </p:txBody>
      </p:sp>
      <p:sp>
        <p:nvSpPr>
          <p:cNvPr descr="Image result for vectors" id="258" name="Google Shape;258;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0" name="Google Shape;260;p16"/>
          <p:cNvSpPr txBox="1"/>
          <p:nvPr/>
        </p:nvSpPr>
        <p:spPr>
          <a:xfrm>
            <a:off x="155577" y="1671023"/>
            <a:ext cx="3900230" cy="150810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Notice "Red" is now the top selling colour, and automatically moves to the top:</a:t>
            </a:r>
            <a:endParaRPr/>
          </a:p>
        </p:txBody>
      </p:sp>
      <p:pic>
        <p:nvPicPr>
          <p:cNvPr id="261" name="Google Shape;261;p16"/>
          <p:cNvPicPr preferRelativeResize="0"/>
          <p:nvPr/>
        </p:nvPicPr>
        <p:blipFill rotWithShape="1">
          <a:blip r:embed="rId3">
            <a:alphaModFix/>
          </a:blip>
          <a:srcRect b="0" l="0" r="0" t="0"/>
          <a:stretch/>
        </p:blipFill>
        <p:spPr>
          <a:xfrm>
            <a:off x="4200833" y="1666568"/>
            <a:ext cx="7870723" cy="4731804"/>
          </a:xfrm>
          <a:prstGeom prst="rect">
            <a:avLst/>
          </a:prstGeom>
          <a:noFill/>
          <a:ln>
            <a:noFill/>
          </a:ln>
        </p:spPr>
      </p:pic>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7" name="Google Shape;267;p17"/>
          <p:cNvSpPr txBox="1"/>
          <p:nvPr>
            <p:ph type="title"/>
          </p:nvPr>
        </p:nvSpPr>
        <p:spPr>
          <a:xfrm flipH="1">
            <a:off x="155575" y="655718"/>
            <a:ext cx="35153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Refresh Data</a:t>
            </a:r>
            <a:endParaRPr b="1" i="1" sz="4400">
              <a:latin typeface="Quattrocento Sans"/>
              <a:ea typeface="Quattrocento Sans"/>
              <a:cs typeface="Quattrocento Sans"/>
              <a:sym typeface="Quattrocento Sans"/>
            </a:endParaRPr>
          </a:p>
        </p:txBody>
      </p:sp>
      <p:sp>
        <p:nvSpPr>
          <p:cNvPr descr="Image result for vectors" id="268" name="Google Shape;268;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0" name="Google Shape;270;p17"/>
          <p:cNvSpPr txBox="1"/>
          <p:nvPr/>
        </p:nvSpPr>
        <p:spPr>
          <a:xfrm>
            <a:off x="155576" y="1671023"/>
            <a:ext cx="11805365" cy="2677656"/>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3. Change F5 back to $11.00 and refresh the pivot again.</a:t>
            </a:r>
            <a:endParaRPr/>
          </a:p>
          <a:p>
            <a:pPr indent="-196849" lvl="0" marL="352044" marR="0" rtl="0" algn="l">
              <a:spcBef>
                <a:spcPts val="1839"/>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52044" marR="0" rtl="0" algn="l">
              <a:spcBef>
                <a:spcPts val="1839"/>
              </a:spcBef>
              <a:spcAft>
                <a:spcPts val="0"/>
              </a:spcAft>
              <a:buClr>
                <a:srgbClr val="FF0000"/>
              </a:buClr>
              <a:buSzPts val="2300"/>
              <a:buFont typeface="Noto Sans Symbols"/>
              <a:buChar char="⮚"/>
            </a:pPr>
            <a:r>
              <a:rPr i="1" lang="en-IN" sz="2300">
                <a:solidFill>
                  <a:srgbClr val="FF0000"/>
                </a:solidFill>
                <a:latin typeface="Quattrocento Sans"/>
                <a:ea typeface="Quattrocento Sans"/>
                <a:cs typeface="Quattrocento Sans"/>
                <a:sym typeface="Quattrocento Sans"/>
              </a:rPr>
              <a:t>Note: changing F5 to $2000 is not realistic, but it's a good way to force a change you can easily see in the pivot table. Try changing an existing colour to something new, like "Gold" or "Black". When you refresh, you'll see the new colour appear. You can use undo to go back to original data and pivot.</a:t>
            </a:r>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6" name="Google Shape;276;p18"/>
          <p:cNvSpPr txBox="1"/>
          <p:nvPr>
            <p:ph type="title"/>
          </p:nvPr>
        </p:nvSpPr>
        <p:spPr>
          <a:xfrm flipH="1">
            <a:off x="155574" y="655718"/>
            <a:ext cx="470991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Second Value Field </a:t>
            </a:r>
            <a:endParaRPr b="1" i="1" sz="4400">
              <a:latin typeface="Quattrocento Sans"/>
              <a:ea typeface="Quattrocento Sans"/>
              <a:cs typeface="Quattrocento Sans"/>
              <a:sym typeface="Quattrocento Sans"/>
            </a:endParaRPr>
          </a:p>
        </p:txBody>
      </p:sp>
      <p:sp>
        <p:nvSpPr>
          <p:cNvPr descr="Image result for vectors" id="277" name="Google Shape;277;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9" name="Google Shape;279;p18"/>
          <p:cNvSpPr txBox="1"/>
          <p:nvPr/>
        </p:nvSpPr>
        <p:spPr>
          <a:xfrm>
            <a:off x="155576" y="1671023"/>
            <a:ext cx="3457779" cy="209288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You can add more than one field as a Value field.</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1. Drag Units to the Value area to see Sales and Units together:</a:t>
            </a:r>
            <a:endParaRPr i="1" sz="2300">
              <a:solidFill>
                <a:srgbClr val="FF0000"/>
              </a:solidFill>
              <a:latin typeface="Quattrocento Sans"/>
              <a:ea typeface="Quattrocento Sans"/>
              <a:cs typeface="Quattrocento Sans"/>
              <a:sym typeface="Quattrocento Sans"/>
            </a:endParaRPr>
          </a:p>
        </p:txBody>
      </p:sp>
      <p:pic>
        <p:nvPicPr>
          <p:cNvPr id="280" name="Google Shape;280;p18"/>
          <p:cNvPicPr preferRelativeResize="0"/>
          <p:nvPr/>
        </p:nvPicPr>
        <p:blipFill rotWithShape="1">
          <a:blip r:embed="rId3">
            <a:alphaModFix/>
          </a:blip>
          <a:srcRect b="0" l="0" r="0" t="0"/>
          <a:stretch/>
        </p:blipFill>
        <p:spPr>
          <a:xfrm>
            <a:off x="4048175" y="1671023"/>
            <a:ext cx="7988249" cy="4745612"/>
          </a:xfrm>
          <a:prstGeom prst="rect">
            <a:avLst/>
          </a:prstGeom>
          <a:noFill/>
          <a:ln>
            <a:noFill/>
          </a:ln>
        </p:spPr>
      </p:pic>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6" name="Google Shape;286;p19"/>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Percent of Total</a:t>
            </a:r>
            <a:endParaRPr b="1" i="1" sz="4400">
              <a:latin typeface="Quattrocento Sans"/>
              <a:ea typeface="Quattrocento Sans"/>
              <a:cs typeface="Quattrocento Sans"/>
              <a:sym typeface="Quattrocento Sans"/>
            </a:endParaRPr>
          </a:p>
        </p:txBody>
      </p:sp>
      <p:sp>
        <p:nvSpPr>
          <p:cNvPr descr="Image result for vectors" id="287" name="Google Shape;287;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89" name="Google Shape;289;p19"/>
          <p:cNvSpPr txBox="1"/>
          <p:nvPr/>
        </p:nvSpPr>
        <p:spPr>
          <a:xfrm>
            <a:off x="155572" y="1493512"/>
            <a:ext cx="3892601" cy="4985980"/>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100">
                <a:solidFill>
                  <a:schemeClr val="dk1"/>
                </a:solidFill>
                <a:latin typeface="Quattrocento Sans"/>
                <a:ea typeface="Quattrocento Sans"/>
                <a:cs typeface="Quattrocento Sans"/>
                <a:sym typeface="Quattrocento Sans"/>
              </a:rPr>
              <a:t>There are different ways to display values. One option is to show values as a percent of total. If you want to display the same field in different ways, add the field twice.</a:t>
            </a:r>
            <a:endParaRPr/>
          </a:p>
          <a:p>
            <a:pPr indent="0" lvl="0" marL="9144" marR="0" rtl="0" algn="l">
              <a:spcBef>
                <a:spcPts val="1839"/>
              </a:spcBef>
              <a:spcAft>
                <a:spcPts val="0"/>
              </a:spcAft>
              <a:buNone/>
            </a:pPr>
            <a:r>
              <a:rPr i="1" lang="en-IN" sz="2100">
                <a:solidFill>
                  <a:schemeClr val="dk1"/>
                </a:solidFill>
                <a:latin typeface="Quattrocento Sans"/>
                <a:ea typeface="Quattrocento Sans"/>
                <a:cs typeface="Quattrocento Sans"/>
                <a:sym typeface="Quattrocento Sans"/>
              </a:rPr>
              <a:t>1. Remove the Units from the Values area</a:t>
            </a:r>
            <a:endParaRPr/>
          </a:p>
          <a:p>
            <a:pPr indent="0" lvl="0" marL="9144" marR="0" rtl="0" algn="l">
              <a:spcBef>
                <a:spcPts val="1839"/>
              </a:spcBef>
              <a:spcAft>
                <a:spcPts val="0"/>
              </a:spcAft>
              <a:buNone/>
            </a:pPr>
            <a:r>
              <a:rPr i="1" lang="en-IN" sz="2100">
                <a:solidFill>
                  <a:schemeClr val="dk1"/>
                </a:solidFill>
                <a:latin typeface="Quattrocento Sans"/>
                <a:ea typeface="Quattrocento Sans"/>
                <a:cs typeface="Quattrocento Sans"/>
                <a:sym typeface="Quattrocento Sans"/>
              </a:rPr>
              <a:t>2. Add the Sales field (again) to the Values area.</a:t>
            </a:r>
            <a:endParaRPr/>
          </a:p>
          <a:p>
            <a:pPr indent="0" lvl="0" marL="9144" marR="0" rtl="0" algn="l">
              <a:spcBef>
                <a:spcPts val="1839"/>
              </a:spcBef>
              <a:spcAft>
                <a:spcPts val="0"/>
              </a:spcAft>
              <a:buNone/>
            </a:pPr>
            <a:r>
              <a:rPr i="1" lang="en-IN" sz="2100">
                <a:solidFill>
                  <a:schemeClr val="dk1"/>
                </a:solidFill>
                <a:latin typeface="Quattrocento Sans"/>
                <a:ea typeface="Quattrocento Sans"/>
                <a:cs typeface="Quattrocento Sans"/>
                <a:sym typeface="Quattrocento Sans"/>
              </a:rPr>
              <a:t>3. Right-click the second instance and choose "% of grand total":</a:t>
            </a:r>
            <a:endParaRPr i="1" sz="2100">
              <a:solidFill>
                <a:srgbClr val="FF0000"/>
              </a:solidFill>
              <a:latin typeface="Quattrocento Sans"/>
              <a:ea typeface="Quattrocento Sans"/>
              <a:cs typeface="Quattrocento Sans"/>
              <a:sym typeface="Quattrocento Sans"/>
            </a:endParaRPr>
          </a:p>
        </p:txBody>
      </p:sp>
      <p:pic>
        <p:nvPicPr>
          <p:cNvPr id="290" name="Google Shape;290;p19"/>
          <p:cNvPicPr preferRelativeResize="0"/>
          <p:nvPr/>
        </p:nvPicPr>
        <p:blipFill rotWithShape="1">
          <a:blip r:embed="rId3">
            <a:alphaModFix/>
          </a:blip>
          <a:srcRect b="0" l="0" r="0" t="0"/>
          <a:stretch/>
        </p:blipFill>
        <p:spPr>
          <a:xfrm>
            <a:off x="4165498" y="1671023"/>
            <a:ext cx="7706954" cy="4802025"/>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506752" y="681039"/>
            <a:ext cx="558924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Meaning – Pivot Table</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506753" y="1767449"/>
            <a:ext cx="10746266" cy="387798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You can think of a pivot table as a report. However, unlike a static report, a pivot table provides an interactive view of your data. With very little effort (and no formulas) you can look at the same data from many different perspectives. You can group data into categories, break down data into years and months, filter data to include or exclude categories, and even build charts.</a:t>
            </a:r>
            <a:endParaRPr/>
          </a:p>
          <a:p>
            <a:pPr indent="-190499" lvl="0" marL="352044" marR="0" rtl="0" algn="l">
              <a:spcBef>
                <a:spcPts val="1839"/>
              </a:spcBef>
              <a:spcAft>
                <a:spcPts val="0"/>
              </a:spcAft>
              <a:buClr>
                <a:schemeClr val="dk1"/>
              </a:buClr>
              <a:buSzPts val="2400"/>
              <a:buFont typeface="Noto Sans Symbols"/>
              <a:buNone/>
            </a:pPr>
            <a:r>
              <a:t/>
            </a:r>
            <a:endParaRPr i="1" sz="2400">
              <a:solidFill>
                <a:srgbClr val="000000"/>
              </a:solidFill>
              <a:latin typeface="Quattrocento Sans"/>
              <a:ea typeface="Quattrocento Sans"/>
              <a:cs typeface="Quattrocento Sans"/>
              <a:sym typeface="Quattrocento Sans"/>
            </a:endParaRPr>
          </a:p>
          <a:p>
            <a:pPr indent="-342900" lvl="0" marL="352044" marR="0" rtl="0" algn="l">
              <a:spcBef>
                <a:spcPts val="1839"/>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The beauty of pivot tables is they allow you to interactively explore your data in different ways.</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6" name="Google Shape;296;p20"/>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Percent of Total</a:t>
            </a:r>
            <a:endParaRPr b="1" i="1" sz="4400">
              <a:latin typeface="Quattrocento Sans"/>
              <a:ea typeface="Quattrocento Sans"/>
              <a:cs typeface="Quattrocento Sans"/>
              <a:sym typeface="Quattrocento Sans"/>
            </a:endParaRPr>
          </a:p>
        </p:txBody>
      </p:sp>
      <p:sp>
        <p:nvSpPr>
          <p:cNvPr descr="Image result for vectors" id="297" name="Google Shape;297;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9" name="Google Shape;299;p20"/>
          <p:cNvSpPr txBox="1"/>
          <p:nvPr/>
        </p:nvSpPr>
        <p:spPr>
          <a:xfrm>
            <a:off x="155572" y="1493512"/>
            <a:ext cx="10389525" cy="415498"/>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100">
                <a:solidFill>
                  <a:schemeClr val="dk1"/>
                </a:solidFill>
                <a:latin typeface="Quattrocento Sans"/>
                <a:ea typeface="Quattrocento Sans"/>
                <a:cs typeface="Quattrocento Sans"/>
                <a:sym typeface="Quattrocento Sans"/>
              </a:rPr>
              <a:t>The result is a breakdown by colour along with a percent of total:</a:t>
            </a:r>
            <a:endParaRPr i="1" sz="2100">
              <a:solidFill>
                <a:srgbClr val="FF0000"/>
              </a:solidFill>
              <a:latin typeface="Quattrocento Sans"/>
              <a:ea typeface="Quattrocento Sans"/>
              <a:cs typeface="Quattrocento Sans"/>
              <a:sym typeface="Quattrocento Sans"/>
            </a:endParaRPr>
          </a:p>
        </p:txBody>
      </p:sp>
      <p:pic>
        <p:nvPicPr>
          <p:cNvPr id="300" name="Google Shape;300;p20"/>
          <p:cNvPicPr preferRelativeResize="0"/>
          <p:nvPr/>
        </p:nvPicPr>
        <p:blipFill rotWithShape="1">
          <a:blip r:embed="rId3">
            <a:alphaModFix/>
          </a:blip>
          <a:srcRect b="0" l="0" r="0" t="0"/>
          <a:stretch/>
        </p:blipFill>
        <p:spPr>
          <a:xfrm>
            <a:off x="1959230" y="2068354"/>
            <a:ext cx="7922189" cy="4656729"/>
          </a:xfrm>
          <a:prstGeom prst="rect">
            <a:avLst/>
          </a:prstGeom>
          <a:noFill/>
          <a:ln>
            <a:noFill/>
          </a:ln>
        </p:spPr>
      </p:pic>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06" name="Google Shape;306;p21"/>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Group by Date</a:t>
            </a:r>
            <a:endParaRPr b="1" i="1" sz="4400">
              <a:latin typeface="Quattrocento Sans"/>
              <a:ea typeface="Quattrocento Sans"/>
              <a:cs typeface="Quattrocento Sans"/>
              <a:sym typeface="Quattrocento Sans"/>
            </a:endParaRPr>
          </a:p>
        </p:txBody>
      </p:sp>
      <p:sp>
        <p:nvSpPr>
          <p:cNvPr descr="Image result for vectors" id="307" name="Google Shape;307;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8" name="Google Shape;308;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09" name="Google Shape;309;p21"/>
          <p:cNvSpPr txBox="1"/>
          <p:nvPr/>
        </p:nvSpPr>
        <p:spPr>
          <a:xfrm>
            <a:off x="155573" y="1512185"/>
            <a:ext cx="5301330" cy="432426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Pivot tables have a special feature to group dates into units like years, months, and quarters. This grouping can be customized.</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1. Remove the second Sales field (Sales2). </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2. Drag the Date field to the Columns area.</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3. Right-click a date in the header area and choose "Group":</a:t>
            </a:r>
            <a:endParaRPr/>
          </a:p>
        </p:txBody>
      </p:sp>
      <p:pic>
        <p:nvPicPr>
          <p:cNvPr id="310" name="Google Shape;310;p21"/>
          <p:cNvPicPr preferRelativeResize="0"/>
          <p:nvPr/>
        </p:nvPicPr>
        <p:blipFill rotWithShape="1">
          <a:blip r:embed="rId3">
            <a:alphaModFix/>
          </a:blip>
          <a:srcRect b="0" l="0" r="0" t="0"/>
          <a:stretch/>
        </p:blipFill>
        <p:spPr>
          <a:xfrm>
            <a:off x="5879075" y="681038"/>
            <a:ext cx="5934382" cy="5996718"/>
          </a:xfrm>
          <a:prstGeom prst="rect">
            <a:avLst/>
          </a:prstGeom>
          <a:noFill/>
          <a:ln>
            <a:noFill/>
          </a:ln>
        </p:spPr>
      </p:pic>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6" name="Google Shape;316;p22"/>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Group by Date</a:t>
            </a:r>
            <a:endParaRPr b="1" i="1" sz="4400">
              <a:latin typeface="Quattrocento Sans"/>
              <a:ea typeface="Quattrocento Sans"/>
              <a:cs typeface="Quattrocento Sans"/>
              <a:sym typeface="Quattrocento Sans"/>
            </a:endParaRPr>
          </a:p>
        </p:txBody>
      </p:sp>
      <p:sp>
        <p:nvSpPr>
          <p:cNvPr descr="Image result for vectors" id="317" name="Google Shape;317;p2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8" name="Google Shape;318;p2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19" name="Google Shape;319;p22"/>
          <p:cNvSpPr txBox="1"/>
          <p:nvPr/>
        </p:nvSpPr>
        <p:spPr>
          <a:xfrm>
            <a:off x="155574" y="1615424"/>
            <a:ext cx="6186231" cy="800219"/>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4. When the Group window appears, group by Years only (deselect Months and Quarters):</a:t>
            </a:r>
            <a:endParaRPr/>
          </a:p>
        </p:txBody>
      </p:sp>
      <p:pic>
        <p:nvPicPr>
          <p:cNvPr descr="Date grouping settings - group by Years only" id="320" name="Google Shape;320;p22"/>
          <p:cNvPicPr preferRelativeResize="0"/>
          <p:nvPr/>
        </p:nvPicPr>
        <p:blipFill rotWithShape="1">
          <a:blip r:embed="rId3">
            <a:alphaModFix/>
          </a:blip>
          <a:srcRect b="0" l="0" r="0" t="0"/>
          <a:stretch/>
        </p:blipFill>
        <p:spPr>
          <a:xfrm>
            <a:off x="7056336" y="681038"/>
            <a:ext cx="4683381" cy="6118289"/>
          </a:xfrm>
          <a:prstGeom prst="rect">
            <a:avLst/>
          </a:prstGeom>
          <a:noFill/>
          <a:ln>
            <a:noFill/>
          </a:ln>
        </p:spPr>
      </p:pic>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26" name="Google Shape;326;p23"/>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Group by Date</a:t>
            </a:r>
            <a:endParaRPr b="1" i="1" sz="4400">
              <a:latin typeface="Quattrocento Sans"/>
              <a:ea typeface="Quattrocento Sans"/>
              <a:cs typeface="Quattrocento Sans"/>
              <a:sym typeface="Quattrocento Sans"/>
            </a:endParaRPr>
          </a:p>
        </p:txBody>
      </p:sp>
      <p:sp>
        <p:nvSpPr>
          <p:cNvPr descr="Image result for vectors" id="327" name="Google Shape;327;p2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8" name="Google Shape;328;p2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9" name="Google Shape;329;p23"/>
          <p:cNvSpPr txBox="1"/>
          <p:nvPr/>
        </p:nvSpPr>
        <p:spPr>
          <a:xfrm>
            <a:off x="155574" y="1615424"/>
            <a:ext cx="10492761" cy="103105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We now have a pivot table that groups sales by colour and year:</a:t>
            </a:r>
            <a:endParaRPr/>
          </a:p>
          <a:p>
            <a:pPr indent="0" lvl="0" marL="9144" marR="0" rtl="0" algn="l">
              <a:spcBef>
                <a:spcPts val="1839"/>
              </a:spcBef>
              <a:spcAft>
                <a:spcPts val="0"/>
              </a:spcAft>
              <a:buNone/>
            </a:pPr>
            <a:r>
              <a:t/>
            </a:r>
            <a:endParaRPr i="1" sz="2300">
              <a:solidFill>
                <a:schemeClr val="dk1"/>
              </a:solidFill>
              <a:latin typeface="Quattrocento Sans"/>
              <a:ea typeface="Quattrocento Sans"/>
              <a:cs typeface="Quattrocento Sans"/>
              <a:sym typeface="Quattrocento Sans"/>
            </a:endParaRPr>
          </a:p>
        </p:txBody>
      </p:sp>
      <p:pic>
        <p:nvPicPr>
          <p:cNvPr id="330" name="Google Shape;330;p23"/>
          <p:cNvPicPr preferRelativeResize="0"/>
          <p:nvPr/>
        </p:nvPicPr>
        <p:blipFill rotWithShape="1">
          <a:blip r:embed="rId3">
            <a:alphaModFix/>
          </a:blip>
          <a:srcRect b="0" l="0" r="0" t="0"/>
          <a:stretch/>
        </p:blipFill>
        <p:spPr>
          <a:xfrm>
            <a:off x="2101873" y="2472505"/>
            <a:ext cx="7178317" cy="3856522"/>
          </a:xfrm>
          <a:prstGeom prst="rect">
            <a:avLst/>
          </a:prstGeom>
          <a:noFill/>
          <a:ln>
            <a:noFill/>
          </a:ln>
        </p:spPr>
      </p:pic>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2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36" name="Google Shape;336;p24"/>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Two-way Pivot</a:t>
            </a:r>
            <a:endParaRPr b="1" i="1" sz="4400">
              <a:latin typeface="Quattrocento Sans"/>
              <a:ea typeface="Quattrocento Sans"/>
              <a:cs typeface="Quattrocento Sans"/>
              <a:sym typeface="Quattrocento Sans"/>
            </a:endParaRPr>
          </a:p>
        </p:txBody>
      </p:sp>
      <p:sp>
        <p:nvSpPr>
          <p:cNvPr descr="Image result for vectors" id="337" name="Google Shape;337;p2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8" name="Google Shape;338;p2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39" name="Google Shape;339;p24"/>
          <p:cNvSpPr txBox="1"/>
          <p:nvPr/>
        </p:nvSpPr>
        <p:spPr>
          <a:xfrm>
            <a:off x="155575" y="1615424"/>
            <a:ext cx="4519664" cy="432426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Pivot tables can plot data in various two-dimensional arrangements.</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1. Drag the Date field out of the columns area</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2. Drag Region into the Columns area.</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Excel builds a two-way pivot table that breaks down sales by colour and region:</a:t>
            </a:r>
            <a:endParaRPr/>
          </a:p>
        </p:txBody>
      </p:sp>
      <p:pic>
        <p:nvPicPr>
          <p:cNvPr id="340" name="Google Shape;340;p24"/>
          <p:cNvPicPr preferRelativeResize="0"/>
          <p:nvPr/>
        </p:nvPicPr>
        <p:blipFill rotWithShape="1">
          <a:blip r:embed="rId3">
            <a:alphaModFix/>
          </a:blip>
          <a:srcRect b="0" l="0" r="0" t="0"/>
          <a:stretch/>
        </p:blipFill>
        <p:spPr>
          <a:xfrm>
            <a:off x="4878767" y="2089998"/>
            <a:ext cx="7255872" cy="3495744"/>
          </a:xfrm>
          <a:prstGeom prst="rect">
            <a:avLst/>
          </a:prstGeom>
          <a:noFill/>
          <a:ln>
            <a:noFill/>
          </a:ln>
        </p:spPr>
      </p:pic>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46" name="Google Shape;346;p25"/>
          <p:cNvSpPr txBox="1"/>
          <p:nvPr>
            <p:ph type="title"/>
          </p:nvPr>
        </p:nvSpPr>
        <p:spPr>
          <a:xfrm flipH="1">
            <a:off x="155573" y="655718"/>
            <a:ext cx="38926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Two-way Pivot</a:t>
            </a:r>
            <a:endParaRPr b="1" i="1" sz="4400">
              <a:latin typeface="Quattrocento Sans"/>
              <a:ea typeface="Quattrocento Sans"/>
              <a:cs typeface="Quattrocento Sans"/>
              <a:sym typeface="Quattrocento Sans"/>
            </a:endParaRPr>
          </a:p>
        </p:txBody>
      </p:sp>
      <p:sp>
        <p:nvSpPr>
          <p:cNvPr descr="Image result for vectors" id="347" name="Google Shape;347;p2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8" name="Google Shape;348;p2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49" name="Google Shape;349;p25"/>
          <p:cNvSpPr txBox="1"/>
          <p:nvPr/>
        </p:nvSpPr>
        <p:spPr>
          <a:xfrm>
            <a:off x="155574" y="1615424"/>
            <a:ext cx="11879109" cy="1384995"/>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3. Swap Region and Colour (i.e. drag Region to the Rows area and Colour to the Columns area). </a:t>
            </a:r>
            <a:endParaRPr/>
          </a:p>
          <a:p>
            <a:pPr indent="0" lvl="0" marL="9144" marR="0" rtl="0" algn="l">
              <a:spcBef>
                <a:spcPts val="1839"/>
              </a:spcBef>
              <a:spcAft>
                <a:spcPts val="0"/>
              </a:spcAft>
              <a:buNone/>
            </a:pPr>
            <a:r>
              <a:rPr i="1" lang="en-IN" sz="2300">
                <a:solidFill>
                  <a:schemeClr val="dk1"/>
                </a:solidFill>
                <a:latin typeface="Quattrocento Sans"/>
                <a:ea typeface="Quattrocento Sans"/>
                <a:cs typeface="Quattrocento Sans"/>
                <a:sym typeface="Quattrocento Sans"/>
              </a:rPr>
              <a:t>Excel builds another two-dimensional pivot table:</a:t>
            </a:r>
            <a:endParaRPr/>
          </a:p>
        </p:txBody>
      </p:sp>
      <p:pic>
        <p:nvPicPr>
          <p:cNvPr id="350" name="Google Shape;350;p25"/>
          <p:cNvPicPr preferRelativeResize="0"/>
          <p:nvPr/>
        </p:nvPicPr>
        <p:blipFill rotWithShape="1">
          <a:blip r:embed="rId3">
            <a:alphaModFix/>
          </a:blip>
          <a:srcRect b="0" l="0" r="0" t="0"/>
          <a:stretch/>
        </p:blipFill>
        <p:spPr>
          <a:xfrm>
            <a:off x="2548141" y="3275180"/>
            <a:ext cx="7093974" cy="3428754"/>
          </a:xfrm>
          <a:prstGeom prst="rect">
            <a:avLst/>
          </a:prstGeom>
          <a:noFill/>
          <a:ln>
            <a:noFill/>
          </a:ln>
        </p:spPr>
      </p:pic>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2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6" name="Google Shape;356;p26"/>
          <p:cNvSpPr txBox="1"/>
          <p:nvPr>
            <p:ph type="title"/>
          </p:nvPr>
        </p:nvSpPr>
        <p:spPr>
          <a:xfrm flipH="1">
            <a:off x="155574" y="681038"/>
            <a:ext cx="594042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Key Pivot Table  Benefit</a:t>
            </a:r>
            <a:endParaRPr b="1" i="1" sz="4400">
              <a:latin typeface="Quattrocento Sans"/>
              <a:ea typeface="Quattrocento Sans"/>
              <a:cs typeface="Quattrocento Sans"/>
              <a:sym typeface="Quattrocento Sans"/>
            </a:endParaRPr>
          </a:p>
        </p:txBody>
      </p:sp>
      <p:sp>
        <p:nvSpPr>
          <p:cNvPr descr="Image result for vectors" id="357" name="Google Shape;357;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8" name="Google Shape;358;p2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59" name="Google Shape;359;p26"/>
          <p:cNvSpPr txBox="1"/>
          <p:nvPr/>
        </p:nvSpPr>
        <p:spPr>
          <a:xfrm>
            <a:off x="155574" y="1612025"/>
            <a:ext cx="11716877" cy="5309146"/>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Simplicity</a:t>
            </a:r>
            <a:r>
              <a:rPr i="1" lang="en-IN" sz="2400">
                <a:solidFill>
                  <a:schemeClr val="dk1"/>
                </a:solidFill>
                <a:latin typeface="Quattrocento Sans"/>
                <a:ea typeface="Quattrocento Sans"/>
                <a:cs typeface="Quattrocento Sans"/>
                <a:sym typeface="Quattrocento Sans"/>
              </a:rPr>
              <a:t>.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Basic pivot tables are very simple to set up and customize. There is no need to learn complicated formulas.</a:t>
            </a:r>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Speed.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You can create a good-looking, useful report with a pivot table in minutes. Even if you are very good with formulas, pivot tables are faster to set up and require much less effort.</a:t>
            </a:r>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Flexibility.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Unlike formulas, pivot tables don't lock you into a particular view of your data. You can quickly rearrage the pivot table to suit your needs. You can even clone a pivot table and build a separate view.</a:t>
            </a:r>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2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5" name="Google Shape;365;p27"/>
          <p:cNvSpPr txBox="1"/>
          <p:nvPr>
            <p:ph type="title"/>
          </p:nvPr>
        </p:nvSpPr>
        <p:spPr>
          <a:xfrm flipH="1">
            <a:off x="155574" y="681038"/>
            <a:ext cx="58947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Key Pivot Table Benefit</a:t>
            </a:r>
            <a:endParaRPr b="1" i="1" sz="4400">
              <a:latin typeface="Quattrocento Sans"/>
              <a:ea typeface="Quattrocento Sans"/>
              <a:cs typeface="Quattrocento Sans"/>
              <a:sym typeface="Quattrocento Sans"/>
            </a:endParaRPr>
          </a:p>
        </p:txBody>
      </p:sp>
      <p:sp>
        <p:nvSpPr>
          <p:cNvPr descr="Image result for vectors" id="366" name="Google Shape;366;p2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7" name="Google Shape;367;p2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68" name="Google Shape;368;p27"/>
          <p:cNvSpPr txBox="1"/>
          <p:nvPr/>
        </p:nvSpPr>
        <p:spPr>
          <a:xfrm>
            <a:off x="155574" y="1605216"/>
            <a:ext cx="12036425" cy="7709803"/>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Accuracy.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As long as a pivot table is set up correctly, you can rest assured results are accurate. In fact, a pivot table will often highlight problems in the data faster than any other tool.</a:t>
            </a:r>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Formatting.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A Pivot table can apply automatically apply consistent number and style formatting, even as data changes.</a:t>
            </a:r>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Updates.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Pivot tables are designed for on-going updates. If you base a pivot table on an Excel Table, the table resize as needed with new data. All you need to do is click Refresh, and your pivot table will show you the latest.</a:t>
            </a:r>
            <a:endParaRPr/>
          </a:p>
          <a:p>
            <a:pPr indent="-190499" lvl="0" marL="352044" marR="0" rtl="0" algn="l">
              <a:spcBef>
                <a:spcPts val="1839"/>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Filtering. Pivot tables contain several tools for filtering data. Need to look at North America and Asia, but exclude Europe? A pivot table makes it simple.</a:t>
            </a:r>
            <a:endParaRPr/>
          </a:p>
          <a:p>
            <a:pPr indent="-190499" lvl="0" marL="352044" marR="0" rtl="0" algn="l">
              <a:spcBef>
                <a:spcPts val="1839"/>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Charts. Once you have a pivot table, you can easily create a pivot chart.</a:t>
            </a:r>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2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75" name="Google Shape;375;p28"/>
          <p:cNvSpPr txBox="1"/>
          <p:nvPr>
            <p:ph type="title"/>
          </p:nvPr>
        </p:nvSpPr>
        <p:spPr>
          <a:xfrm flipH="1">
            <a:off x="155574" y="681038"/>
            <a:ext cx="594042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Key Pivot Table Benefit</a:t>
            </a:r>
            <a:endParaRPr b="1" i="1" sz="4400">
              <a:latin typeface="Quattrocento Sans"/>
              <a:ea typeface="Quattrocento Sans"/>
              <a:cs typeface="Quattrocento Sans"/>
              <a:sym typeface="Quattrocento Sans"/>
            </a:endParaRPr>
          </a:p>
        </p:txBody>
      </p:sp>
      <p:sp>
        <p:nvSpPr>
          <p:cNvPr descr="Image result for vectors" id="376" name="Google Shape;376;p2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7" name="Google Shape;377;p2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78" name="Google Shape;378;p28"/>
          <p:cNvSpPr txBox="1"/>
          <p:nvPr/>
        </p:nvSpPr>
        <p:spPr>
          <a:xfrm>
            <a:off x="155575" y="1117792"/>
            <a:ext cx="12036425" cy="3231654"/>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Filtering. </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Pivot tables contain several tools for filtering data. Need to look at North America and Asia, but exclude Europe? A pivot table makes it simple.</a:t>
            </a:r>
            <a:endParaRPr/>
          </a:p>
          <a:p>
            <a:pPr indent="-342900" lvl="0" marL="352044" marR="0" rtl="0" algn="l">
              <a:spcBef>
                <a:spcPts val="1839"/>
              </a:spcBef>
              <a:spcAft>
                <a:spcPts val="0"/>
              </a:spcAft>
              <a:buClr>
                <a:schemeClr val="dk1"/>
              </a:buClr>
              <a:buSzPts val="2400"/>
              <a:buFont typeface="Noto Sans Symbols"/>
              <a:buChar char="⮚"/>
            </a:pPr>
            <a:r>
              <a:rPr b="1" i="1" lang="en-IN" sz="2400">
                <a:solidFill>
                  <a:schemeClr val="dk1"/>
                </a:solidFill>
                <a:latin typeface="Quattrocento Sans"/>
                <a:ea typeface="Quattrocento Sans"/>
                <a:cs typeface="Quattrocento Sans"/>
                <a:sym typeface="Quattrocento Sans"/>
              </a:rPr>
              <a:t>Charts.</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Once you have a pivot table, you can easily create a pivot chart.</a:t>
            </a:r>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flipH="1">
            <a:off x="460374" y="681038"/>
            <a:ext cx="354610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Sample Data</a:t>
            </a:r>
            <a:endParaRPr b="1" i="1" sz="4400">
              <a:latin typeface="Quattrocento Sans"/>
              <a:ea typeface="Quattrocento Sans"/>
              <a:cs typeface="Quattrocento Sans"/>
              <a:sym typeface="Quattrocento Sans"/>
            </a:endParaRPr>
          </a:p>
        </p:txBody>
      </p:sp>
      <p:sp>
        <p:nvSpPr>
          <p:cNvPr descr="Image result for vectors" id="127" name="Google Shape;127;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9" name="Google Shape;129;p3"/>
          <p:cNvSpPr txBox="1"/>
          <p:nvPr/>
        </p:nvSpPr>
        <p:spPr>
          <a:xfrm>
            <a:off x="506753" y="1649462"/>
            <a:ext cx="3637544" cy="3647152"/>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The sample data contains 452 records with 5 fields of information: Date, Colour, Units, Sales, and Region. This data is perfect for a pivot table.</a:t>
            </a:r>
            <a:endParaRPr/>
          </a:p>
          <a:p>
            <a:pPr indent="0" lvl="0" marL="9144" marR="0" rtl="0" algn="l">
              <a:spcBef>
                <a:spcPts val="1839"/>
              </a:spcBef>
              <a:spcAft>
                <a:spcPts val="0"/>
              </a:spcAft>
              <a:buNone/>
            </a:pPr>
            <a:r>
              <a:t/>
            </a:r>
            <a:endParaRPr i="1" sz="2400">
              <a:solidFill>
                <a:schemeClr val="dk1"/>
              </a:solidFill>
              <a:latin typeface="Quattrocento Sans"/>
              <a:ea typeface="Quattrocento Sans"/>
              <a:cs typeface="Quattrocento Sans"/>
              <a:sym typeface="Quattrocento Sans"/>
            </a:endParaRPr>
          </a:p>
        </p:txBody>
      </p:sp>
      <p:pic>
        <p:nvPicPr>
          <p:cNvPr id="130" name="Google Shape;130;p3"/>
          <p:cNvPicPr preferRelativeResize="0"/>
          <p:nvPr/>
        </p:nvPicPr>
        <p:blipFill rotWithShape="1">
          <a:blip r:embed="rId3">
            <a:alphaModFix/>
          </a:blip>
          <a:srcRect b="0" l="0" r="0" t="0"/>
          <a:stretch/>
        </p:blipFill>
        <p:spPr>
          <a:xfrm>
            <a:off x="6096000" y="1479316"/>
            <a:ext cx="5807689" cy="5146858"/>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flipH="1">
            <a:off x="145947" y="655718"/>
            <a:ext cx="436021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Insert Pivot Table</a:t>
            </a:r>
            <a:endParaRPr b="1" i="1" sz="4400">
              <a:latin typeface="Quattrocento Sans"/>
              <a:ea typeface="Quattrocento Sans"/>
              <a:cs typeface="Quattrocento Sans"/>
              <a:sym typeface="Quattrocento Sans"/>
            </a:endParaRPr>
          </a:p>
        </p:txBody>
      </p:sp>
      <p:sp>
        <p:nvSpPr>
          <p:cNvPr descr="Image result for vectors" id="137" name="Google Shape;137;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9" name="Google Shape;139;p4"/>
          <p:cNvSpPr txBox="1"/>
          <p:nvPr/>
        </p:nvSpPr>
        <p:spPr>
          <a:xfrm>
            <a:off x="163870" y="1767449"/>
            <a:ext cx="3858770" cy="4016484"/>
          </a:xfrm>
          <a:prstGeom prst="rect">
            <a:avLst/>
          </a:prstGeom>
          <a:noFill/>
          <a:ln>
            <a:noFill/>
          </a:ln>
        </p:spPr>
        <p:txBody>
          <a:bodyPr anchorCtr="0" anchor="t" bIns="45700" lIns="91425" spcFirstLastPara="1" rIns="91425" wrap="square" tIns="45700">
            <a:spAutoFit/>
          </a:bodyPr>
          <a:lstStyle/>
          <a:p>
            <a:pPr indent="-457200" lvl="0" marL="466344" marR="0" rtl="0" algn="l">
              <a:spcBef>
                <a:spcPts val="0"/>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To start off, select any cell in the data and click Pivot Table on the Insert tab of the ribbon:</a:t>
            </a:r>
            <a:endParaRPr/>
          </a:p>
          <a:p>
            <a:pPr indent="0" lvl="0" marL="9144" marR="0" rtl="0" algn="l">
              <a:spcBef>
                <a:spcPts val="1839"/>
              </a:spcBef>
              <a:spcAft>
                <a:spcPts val="0"/>
              </a:spcAft>
              <a:buNone/>
            </a:pPr>
            <a:r>
              <a:rPr i="1" lang="en-IN" sz="2400">
                <a:solidFill>
                  <a:schemeClr val="dk1"/>
                </a:solidFill>
                <a:latin typeface="Quattrocento Sans"/>
                <a:ea typeface="Quattrocento Sans"/>
                <a:cs typeface="Quattrocento Sans"/>
                <a:sym typeface="Quattrocento Sans"/>
              </a:rPr>
              <a:t>Excel will display the Create Pivot Table window. Notice the data range is already filled in. The default location for a new pivot table is New Worksheet.</a:t>
            </a:r>
            <a:endParaRPr/>
          </a:p>
        </p:txBody>
      </p:sp>
      <p:pic>
        <p:nvPicPr>
          <p:cNvPr id="140" name="Google Shape;140;p4"/>
          <p:cNvPicPr preferRelativeResize="0"/>
          <p:nvPr/>
        </p:nvPicPr>
        <p:blipFill rotWithShape="1">
          <a:blip r:embed="rId3">
            <a:alphaModFix/>
          </a:blip>
          <a:srcRect b="0" l="0" r="0" t="0"/>
          <a:stretch/>
        </p:blipFill>
        <p:spPr>
          <a:xfrm>
            <a:off x="5351635" y="655717"/>
            <a:ext cx="6594987" cy="6167534"/>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6" name="Google Shape;146;p5"/>
          <p:cNvSpPr txBox="1"/>
          <p:nvPr>
            <p:ph type="title"/>
          </p:nvPr>
        </p:nvSpPr>
        <p:spPr>
          <a:xfrm flipH="1">
            <a:off x="145947" y="655718"/>
            <a:ext cx="436021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Insert Pivot Table</a:t>
            </a:r>
            <a:endParaRPr b="1" i="1" sz="4400">
              <a:latin typeface="Quattrocento Sans"/>
              <a:ea typeface="Quattrocento Sans"/>
              <a:cs typeface="Quattrocento Sans"/>
              <a:sym typeface="Quattrocento Sans"/>
            </a:endParaRPr>
          </a:p>
        </p:txBody>
      </p:sp>
      <p:sp>
        <p:nvSpPr>
          <p:cNvPr descr="Image result for vectors" id="147" name="Google Shape;147;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9" name="Google Shape;149;p5"/>
          <p:cNvSpPr txBox="1"/>
          <p:nvPr/>
        </p:nvSpPr>
        <p:spPr>
          <a:xfrm>
            <a:off x="163870" y="1767449"/>
            <a:ext cx="3858770" cy="1569660"/>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2. Override the default location and enter H4 to place the pivot table on the current worksheet:</a:t>
            </a:r>
            <a:endParaRPr/>
          </a:p>
        </p:txBody>
      </p:sp>
      <p:pic>
        <p:nvPicPr>
          <p:cNvPr descr="Create Pivot Table window" id="150" name="Google Shape;150;p5"/>
          <p:cNvPicPr preferRelativeResize="0"/>
          <p:nvPr/>
        </p:nvPicPr>
        <p:blipFill rotWithShape="1">
          <a:blip r:embed="rId3">
            <a:alphaModFix/>
          </a:blip>
          <a:srcRect b="0" l="0" r="0" t="0"/>
          <a:stretch/>
        </p:blipFill>
        <p:spPr>
          <a:xfrm>
            <a:off x="5491777" y="994942"/>
            <a:ext cx="6144700" cy="5493711"/>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6" name="Google Shape;156;p6"/>
          <p:cNvSpPr txBox="1"/>
          <p:nvPr>
            <p:ph type="title"/>
          </p:nvPr>
        </p:nvSpPr>
        <p:spPr>
          <a:xfrm flipH="1">
            <a:off x="145947" y="655718"/>
            <a:ext cx="436021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Insert Pivot Table</a:t>
            </a:r>
            <a:endParaRPr b="1" i="1" sz="4400">
              <a:latin typeface="Quattrocento Sans"/>
              <a:ea typeface="Quattrocento Sans"/>
              <a:cs typeface="Quattrocento Sans"/>
              <a:sym typeface="Quattrocento Sans"/>
            </a:endParaRPr>
          </a:p>
        </p:txBody>
      </p:sp>
      <p:sp>
        <p:nvSpPr>
          <p:cNvPr descr="Image result for vectors" id="157" name="Google Shape;157;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59" name="Google Shape;159;p6"/>
          <p:cNvSpPr txBox="1"/>
          <p:nvPr/>
        </p:nvSpPr>
        <p:spPr>
          <a:xfrm>
            <a:off x="163870" y="1767449"/>
            <a:ext cx="3858770" cy="1200329"/>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3. Click OK, and Excel builds an empty pivot table starting in cell H4</a:t>
            </a:r>
            <a:endParaRPr/>
          </a:p>
        </p:txBody>
      </p:sp>
      <p:pic>
        <p:nvPicPr>
          <p:cNvPr id="160" name="Google Shape;160;p6"/>
          <p:cNvPicPr preferRelativeResize="0"/>
          <p:nvPr/>
        </p:nvPicPr>
        <p:blipFill rotWithShape="1">
          <a:blip r:embed="rId3">
            <a:alphaModFix/>
          </a:blip>
          <a:srcRect b="0" l="0" r="0" t="0"/>
          <a:stretch/>
        </p:blipFill>
        <p:spPr>
          <a:xfrm>
            <a:off x="4294752" y="1506639"/>
            <a:ext cx="7733378" cy="4924245"/>
          </a:xfrm>
          <a:prstGeom prst="rect">
            <a:avLst/>
          </a:prstGeom>
          <a:noFill/>
          <a:ln>
            <a:noFill/>
          </a:ln>
        </p:spPr>
      </p:pic>
      <p:sp>
        <p:nvSpPr>
          <p:cNvPr id="161" name="Google Shape;161;p6"/>
          <p:cNvSpPr txBox="1"/>
          <p:nvPr/>
        </p:nvSpPr>
        <p:spPr>
          <a:xfrm>
            <a:off x="163869" y="3716594"/>
            <a:ext cx="3858769" cy="24622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200">
                <a:solidFill>
                  <a:srgbClr val="FF0000"/>
                </a:solidFill>
                <a:latin typeface="Quattrocento Sans"/>
                <a:ea typeface="Quattrocento Sans"/>
                <a:cs typeface="Quattrocento Sans"/>
                <a:sym typeface="Quattrocento Sans"/>
              </a:rPr>
              <a:t>Note: there are good reasons to place a pivot table on a different worksheet. However, when learning pivot tables, it's helpful to see both the source data and the pivot table at the same time.</a:t>
            </a:r>
            <a:endParaRPr sz="2200">
              <a:solidFill>
                <a:srgbClr val="FF0000"/>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7" name="Google Shape;167;p7"/>
          <p:cNvSpPr txBox="1"/>
          <p:nvPr>
            <p:ph type="title"/>
          </p:nvPr>
        </p:nvSpPr>
        <p:spPr>
          <a:xfrm flipH="1">
            <a:off x="145947" y="655718"/>
            <a:ext cx="436021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Insert Pivot Table</a:t>
            </a:r>
            <a:endParaRPr b="1" i="1" sz="4400">
              <a:latin typeface="Quattrocento Sans"/>
              <a:ea typeface="Quattrocento Sans"/>
              <a:cs typeface="Quattrocento Sans"/>
              <a:sym typeface="Quattrocento Sans"/>
            </a:endParaRPr>
          </a:p>
        </p:txBody>
      </p:sp>
      <p:sp>
        <p:nvSpPr>
          <p:cNvPr descr="Image result for vectors" id="168" name="Google Shape;168;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0" name="Google Shape;170;p7"/>
          <p:cNvSpPr txBox="1"/>
          <p:nvPr/>
        </p:nvSpPr>
        <p:spPr>
          <a:xfrm>
            <a:off x="163869" y="1767449"/>
            <a:ext cx="8242711" cy="2539157"/>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Excel also displays the PivotTable Fields pane, which is empty at this point. Note all five fields are listed, but unused:</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To build a pivot table, drag fields into one the Columns, Rows, or Values area. The Filters area is used to apply global filters to a pivot table.</a:t>
            </a:r>
            <a:endParaRPr/>
          </a:p>
        </p:txBody>
      </p:sp>
      <p:pic>
        <p:nvPicPr>
          <p:cNvPr descr="Fields pane for new empty pivot table" id="171" name="Google Shape;171;p7"/>
          <p:cNvPicPr preferRelativeResize="0"/>
          <p:nvPr/>
        </p:nvPicPr>
        <p:blipFill rotWithShape="1">
          <a:blip r:embed="rId3">
            <a:alphaModFix/>
          </a:blip>
          <a:srcRect b="0" l="0" r="0" t="0"/>
          <a:stretch/>
        </p:blipFill>
        <p:spPr>
          <a:xfrm>
            <a:off x="8616507" y="927653"/>
            <a:ext cx="3265385" cy="5577882"/>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7" name="Google Shape;177;p8"/>
          <p:cNvSpPr txBox="1"/>
          <p:nvPr>
            <p:ph type="title"/>
          </p:nvPr>
        </p:nvSpPr>
        <p:spPr>
          <a:xfrm flipH="1">
            <a:off x="155575" y="655718"/>
            <a:ext cx="273789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 Fields</a:t>
            </a:r>
            <a:endParaRPr b="1" i="1" sz="4400">
              <a:latin typeface="Quattrocento Sans"/>
              <a:ea typeface="Quattrocento Sans"/>
              <a:cs typeface="Quattrocento Sans"/>
              <a:sym typeface="Quattrocento Sans"/>
            </a:endParaRPr>
          </a:p>
        </p:txBody>
      </p:sp>
      <p:sp>
        <p:nvSpPr>
          <p:cNvPr descr="Image result for vectors" id="178" name="Google Shape;178;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0" name="Google Shape;180;p8"/>
          <p:cNvSpPr txBox="1"/>
          <p:nvPr/>
        </p:nvSpPr>
        <p:spPr>
          <a:xfrm>
            <a:off x="155575" y="1767449"/>
            <a:ext cx="3118567" cy="2908489"/>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1. Drag the Sales field to the Values area.</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Excel calculates a grand total, 26356. This is the sum of all sales values in the entire data set:</a:t>
            </a:r>
            <a:endParaRPr/>
          </a:p>
        </p:txBody>
      </p:sp>
      <p:pic>
        <p:nvPicPr>
          <p:cNvPr descr="Grand total of all data in data set" id="181" name="Google Shape;181;p8"/>
          <p:cNvPicPr preferRelativeResize="0"/>
          <p:nvPr/>
        </p:nvPicPr>
        <p:blipFill rotWithShape="1">
          <a:blip r:embed="rId3">
            <a:alphaModFix/>
          </a:blip>
          <a:srcRect b="0" l="0" r="0" t="0"/>
          <a:stretch/>
        </p:blipFill>
        <p:spPr>
          <a:xfrm>
            <a:off x="3966299" y="2011970"/>
            <a:ext cx="8070126" cy="4098111"/>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7" name="Google Shape;187;p9"/>
          <p:cNvSpPr txBox="1"/>
          <p:nvPr>
            <p:ph type="title"/>
          </p:nvPr>
        </p:nvSpPr>
        <p:spPr>
          <a:xfrm flipH="1">
            <a:off x="155575" y="655718"/>
            <a:ext cx="273789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Add Fields</a:t>
            </a:r>
            <a:endParaRPr b="1" i="1" sz="4400">
              <a:latin typeface="Quattrocento Sans"/>
              <a:ea typeface="Quattrocento Sans"/>
              <a:cs typeface="Quattrocento Sans"/>
              <a:sym typeface="Quattrocento Sans"/>
            </a:endParaRPr>
          </a:p>
        </p:txBody>
      </p:sp>
      <p:sp>
        <p:nvSpPr>
          <p:cNvPr descr="Image result for vectors" id="188" name="Google Shape;188;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9" name="Google Shape;189;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0" name="Google Shape;190;p9"/>
          <p:cNvSpPr txBox="1"/>
          <p:nvPr/>
        </p:nvSpPr>
        <p:spPr>
          <a:xfrm>
            <a:off x="155575" y="1516880"/>
            <a:ext cx="3944477" cy="4447371"/>
          </a:xfrm>
          <a:prstGeom prst="rect">
            <a:avLst/>
          </a:prstGeom>
          <a:noFill/>
          <a:ln>
            <a:noFill/>
          </a:ln>
        </p:spPr>
        <p:txBody>
          <a:bodyPr anchorCtr="0" anchor="t" bIns="45700" lIns="91425" spcFirstLastPara="1" rIns="91425" wrap="square" tIns="45700">
            <a:spAutoFit/>
          </a:bodyPr>
          <a:lstStyle/>
          <a:p>
            <a:pPr indent="0" lvl="0" marL="9144"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2. Drag the Colour field to the Rows area.</a:t>
            </a:r>
            <a:endParaRPr/>
          </a:p>
          <a:p>
            <a:pPr indent="-342900" lvl="0" marL="352044" marR="0" rtl="0" algn="l">
              <a:spcBef>
                <a:spcPts val="1839"/>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Excel breaks out sales by Colour. You can see Blue is the top seller, while Red comes in last:</a:t>
            </a:r>
            <a:endParaRPr/>
          </a:p>
          <a:p>
            <a:pPr indent="-342900" lvl="0" marL="352044" marR="0" rtl="0" algn="l">
              <a:spcBef>
                <a:spcPts val="1839"/>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Notice the Grand Total remains 26356. This makes sense, because we are still reporting on the full set of data.</a:t>
            </a:r>
            <a:endParaRPr/>
          </a:p>
        </p:txBody>
      </p:sp>
      <p:pic>
        <p:nvPicPr>
          <p:cNvPr id="191" name="Google Shape;191;p9"/>
          <p:cNvPicPr preferRelativeResize="0"/>
          <p:nvPr/>
        </p:nvPicPr>
        <p:blipFill rotWithShape="1">
          <a:blip r:embed="rId3">
            <a:alphaModFix/>
          </a:blip>
          <a:srcRect b="0" l="0" r="0" t="0"/>
          <a:stretch/>
        </p:blipFill>
        <p:spPr>
          <a:xfrm>
            <a:off x="4291031" y="1519237"/>
            <a:ext cx="7745394" cy="4424363"/>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